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0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</p:sldIdLst>
  <p:sldSz cx="12192000" cy="6858000"/>
  <p:notesSz cx="6858000" cy="9144000"/>
  <p:embeddedFontLst>
    <p:embeddedFont>
      <p:font typeface="Roboto" charset="0"/>
      <p:regular r:id="rId21"/>
      <p:bold r:id="rId22"/>
      <p:italic r:id="rId23"/>
      <p:boldItalic r:id="rId24"/>
    </p:embeddedFont>
    <p:embeddedFont>
      <p:font typeface="Alfa Slab One" charset="0"/>
      <p:regular r:id="rId25"/>
    </p:embeddedFont>
    <p:embeddedFont>
      <p:font typeface="Proxima Nova" charset="0"/>
      <p:regular r:id="rId26"/>
      <p:bold r:id="rId27"/>
      <p:italic r:id="rId28"/>
      <p:boldItalic r:id="rId29"/>
    </p:embeddedFont>
    <p:embeddedFont>
      <p:font typeface="Calibri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474">
          <p15:clr>
            <a:srgbClr val="747775"/>
          </p15:clr>
        </p15:guide>
        <p15:guide id="2" pos="384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6" roundtripDataSignature="AMtx7mhnL1zWEI/4HINHAgSJ1bv2ZN/o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2" d="100"/>
          <a:sy n="92" d="100"/>
        </p:scale>
        <p:origin x="-101" y="-168"/>
      </p:cViewPr>
      <p:guideLst>
        <p:guide orient="horz" pos="147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083422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eb2b73e68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eb2b73e68c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Графиката показва ясно разликата между броя коментари спрямо дадената оценка - по-недоволните клиенти имат по-голям процент коментари.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Текстовете на ревютата са важни за откриване на проблеми и подобряване на услугите, съответно на удовлетвореността на клиентите, защото са пряка и съдържателна обратна връзка.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Опитахме да извлечем превод на най-често срещаните фрази в заглавията и текстовете на клиентските отзиви  помощта на AI (Gemini). Резултатите показват най-много споменаване на фактора време за доставка, следван от коментари за продукта (погрешен, липсващ или дефектен артикул). 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</p:txBody>
      </p:sp>
      <p:sp>
        <p:nvSpPr>
          <p:cNvPr id="194" name="Google Shape;194;g2eb2b73e68c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eb052ee323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eb052ee323_0_2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Анализ на специалните случаи:</a:t>
            </a:r>
            <a:endParaRPr sz="16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600"/>
              <a:t>Поръчки с повече от един артикул (9690)</a:t>
            </a:r>
            <a:endParaRPr sz="16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600"/>
              <a:t>Клиенти с повече от една поръчка (2949)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-GB" sz="1600"/>
              <a:t>Брой поръчки от клиенти с повече от една поръчка (6244)</a:t>
            </a:r>
            <a:endParaRPr sz="16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600"/>
              <a:t>Поръчки със забавена доставка (7661)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204" name="Google Shape;204;g2eb052ee323_0_2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eb052ee323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eb052ee323_0_2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700"/>
              <a:t>Оранжевата линия показва колко дни по-рано е доставена поръчката.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Тук връщаме фокуса отново върху office_furniture, която излиза като категория с много дълъг срок на очаквана доставка, значително по-голям от средното за останалите категории. Това е най-вероятно причината за повече недоволни клиенти от тази продуктова категория спрямо средното ниво за всички поръчки.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</p:txBody>
      </p:sp>
      <p:sp>
        <p:nvSpPr>
          <p:cNvPr id="219" name="Google Shape;219;g2eb052ee323_0_2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eb052ee323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eb052ee323_0_2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Office_furniture отново излиза като категорията с най-голямо средно тегло и най-дълъг период за доставка. Очевидно теглото оказва влияние върху прецененото време за доставка и недоволството на клиентите.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7" name="Google Shape;227;g2eb052ee323_0_28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eb052ee323_0_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eb052ee323_0_30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Местоположението на клиентите спрямо търговците влияе непряко на удовлетвореността.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Най-краткото време за доставка е в щата SP, където са най-многото поръчки, най-много търговци и най-много клиенти. 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Изпъкват няколко щата, където дните за доставка са повече от средното: RJ (Рио де Жанейро)  и BA (Бахѝя).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Нивото на удовлетвореност на клиентите от тези щати е по-ниско спрямо средното.</a:t>
            </a:r>
            <a:endParaRPr sz="1700"/>
          </a:p>
        </p:txBody>
      </p:sp>
      <p:sp>
        <p:nvSpPr>
          <p:cNvPr id="235" name="Google Shape;235;g2eb052ee323_0_3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eb2b73e68c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eb2b73e68c_0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Местоположението на клиентите спрямо търговците влияе непряко на удовлетвореността.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Най-краткото време за доставка е в щата SP, където са най-многото поръчки, най-много търговци и най-много клиенти. 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Изпъкват няколко щата, където дните за доставка са повече от средното: RJ  и BA.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Нивото на удовлетвореност на клиентите от тези щати е по-ниско спрямо средното.</a:t>
            </a:r>
            <a:endParaRPr sz="1700"/>
          </a:p>
        </p:txBody>
      </p:sp>
      <p:sp>
        <p:nvSpPr>
          <p:cNvPr id="243" name="Google Shape;243;g2eb2b73e68c_0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eb052ee323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eb052ee323_0_2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Времето за доставка се влияе от местоположението на търговците и клиентите. 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В сравнение с доставките в рамките на един щат, междущатските доставки имат двойно по-дълъг период, както предвиден, така и реален. </a:t>
            </a: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Почти тройно повече стават и дните за доставка от куриера.</a:t>
            </a:r>
            <a:endParaRPr sz="1700"/>
          </a:p>
        </p:txBody>
      </p:sp>
      <p:sp>
        <p:nvSpPr>
          <p:cNvPr id="251" name="Google Shape;251;g2eb052ee323_0_2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eb2b73e68c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eb2b73e68c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Времето за доставка излиза като най-важният фактор, който пряко влияе върху удовлетвореността на клиентите.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Тъй като времето за доставка се състои от няколко етапа, разгледахме в кой етап минават най-много дни. Данните показват, че доставчикът (куриерът) отнема най-много от дните между датата на направената поръчка и доставката ѝ до клиента.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Местоположението на клиента спрямо търговеца от своя страна също влияе на дните за доставка, които са двойно повече при междущатски доставки.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Важно е да се оптимизира времето за доставка от куриера.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Въпреки че в момента най-много доставки, клиенти и търговци се намират в SP щата….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За да се подобри удовлетвореността на клиентите, е важно да се вземат предвид причините, особено за негативните отзиви.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Препоръка - предефинирани заглавия на отзивите (задължително).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259" name="Google Shape;259;g2eb2b73e68c_0_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eb2b73e68c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eb2b73e68c_0_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g2eb2b73e68c_0_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eb052ee32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eb052ee323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g2eb052ee323_0_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eb052ee32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eb052ee323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Работим с около 100 хиляди записа на поръчки, 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30 хиляди продукта 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От 70 продуктови категории, предлагани от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3 хиляди търговци от 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600 града в 23 щата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На 95379 клиенти (поръчки всъщност)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От 4000 населени места в 27 щата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 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Клиентските оценки са ключов показател, пряка обратна връзка от клиента. С него започваме анализа.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Изчисление на база всички поръчки с оценка (distinct).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Review scores of </a:t>
            </a:r>
            <a:r>
              <a:rPr lang="en-GB" sz="1400" b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1, 2,3 = dissatisfied</a:t>
            </a: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customers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Общото ниво на удовлетвореност е 77%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Търсим причините за 23% поръчки, от които клиентите са недоволни.</a:t>
            </a:r>
            <a:endParaRPr sz="1400" b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g2eb052ee323_0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b052ee323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eb052ee323_0_1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Тъй като в данните няма информация за конкретните артикули, най-близкото с което работим е продуктовата им категория. 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За 2381 поръчки без продуктова категория създадохме **'no_category'**, за да ги запазим в анализа, тъй като всички те имат оценки и половината от тях имат отрицателни отзиви (оценка 1, 2 или 3).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b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Поръчките, в които няма продукти (items), но имат оценка (review_score) са включени в анализа.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Top categories по брой поръчки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Char char="●"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Bed_bath_table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Char char="●"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Health_beauty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Roboto"/>
              <a:buChar char="●"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Sports_leisure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Видимо повече недоволни има от категорията office_furniture, затова впоследствие ще се върнем към нея, за да я разгледаме по-подробно.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g2eb052ee323_0_17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eb052ee323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eb052ee323_0_1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Данните обхващат период от почти две години, но в началото и в края на периода има много малко поръчки, затова за основния анализ във времето сме взели периода от януари 2017 г. До август 2018 г. включително.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Стабилно ниво на удовлетвореност, с малки разлики през март и април 2018 г.</a:t>
            </a:r>
            <a:endParaRPr sz="1400"/>
          </a:p>
        </p:txBody>
      </p:sp>
      <p:sp>
        <p:nvSpPr>
          <p:cNvPr id="144" name="Google Shape;144;g2eb052ee323_0_1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eb052ee323_0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eb052ee323_0_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Преобладаващо търговците и клиентите са в щат SP.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Тъй като таблиците с повече подробности относно търговците се отнасят за твърде малка извадка (около 10%) от всички търговци в платформата, а и за тях доста от записите са празни, данните от тези таблици не бяха анализирани по-нататък.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Marketing qualified leads, closed deals </a:t>
            </a:r>
            <a:r>
              <a:rPr lang="en-GB" sz="1400" b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excluded</a:t>
            </a: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from analysis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Most sellers and most customers are in SP state.</a:t>
            </a:r>
            <a:endParaRPr sz="140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g2eb052ee323_0_1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eb052ee323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eb052ee323_0_1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Въпросите, които си задаваме, за да насочим усилията си в анализа на данните</a:t>
            </a:r>
            <a:endParaRPr sz="1700"/>
          </a:p>
        </p:txBody>
      </p:sp>
      <p:sp>
        <p:nvSpPr>
          <p:cNvPr id="162" name="Google Shape;162;g2eb052ee323_0_1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e7a96678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e7a966787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Статистическата обработка на данните показва недвусмислено, че </a:t>
            </a:r>
            <a:r>
              <a:rPr lang="en-GB" sz="1400" b="1">
                <a:latin typeface="Roboto"/>
                <a:ea typeface="Roboto"/>
                <a:cs typeface="Roboto"/>
                <a:sym typeface="Roboto"/>
              </a:rPr>
              <a:t>дните за доставка</a:t>
            </a: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 имат пряко отношение към клиентските оценки. Разгледахме няколко аспекта, свързани с времето за доставка и всички те изглежда оказват въздействие върху удовлетвореността: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Очакваното време за доставка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Реалното време на доставката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Разликата между предсказаното и реалното време за доставка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Дните, необходими на куриера за доставката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Цената, описанието, снимките и размера на продуктите, както и цената за доставката, нямат особено въздействие върху клиентските оценки.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g2e7a9667872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eb2b73e68c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eb2b73e68c_0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Статистическата обработка на данните показва недвусмислено, че </a:t>
            </a:r>
            <a:r>
              <a:rPr lang="en-GB" sz="1400" b="1">
                <a:latin typeface="Roboto"/>
                <a:ea typeface="Roboto"/>
                <a:cs typeface="Roboto"/>
                <a:sym typeface="Roboto"/>
              </a:rPr>
              <a:t>дните за доставка</a:t>
            </a: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 имат пряко отношение към клиентските оценки. Разгледахме няколко аспекта, свързани с времето за доставка и всички те изглежда оказват въздействие върху удовлетвореността: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Очакваното време за доставка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Реалното време на доставката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Разликата между предсказаното и реалното време за доставка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-"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Дните, необходими на куриера за доставката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Цената, описанието, снимките и размера на продуктите, както и цената за доставката, нямат особено въздействие върху клиентските оценки.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g2eb2b73e68c_0_5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g2eb052ee323_0_41"/>
          <p:cNvCxnSpPr/>
          <p:nvPr/>
        </p:nvCxnSpPr>
        <p:spPr>
          <a:xfrm>
            <a:off x="5704400" y="3668217"/>
            <a:ext cx="7833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" name="Google Shape;15;g2eb052ee323_0_41"/>
          <p:cNvSpPr txBox="1">
            <a:spLocks noGrp="1"/>
          </p:cNvSpPr>
          <p:nvPr>
            <p:ph type="ctrTitle"/>
          </p:nvPr>
        </p:nvSpPr>
        <p:spPr>
          <a:xfrm>
            <a:off x="415600" y="794633"/>
            <a:ext cx="11360700" cy="2610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16" name="Google Shape;16;g2eb052ee323_0_41"/>
          <p:cNvSpPr txBox="1">
            <a:spLocks noGrp="1"/>
          </p:cNvSpPr>
          <p:nvPr>
            <p:ph type="subTitle" idx="1"/>
          </p:nvPr>
        </p:nvSpPr>
        <p:spPr>
          <a:xfrm>
            <a:off x="415600" y="4221097"/>
            <a:ext cx="11360700" cy="97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7" name="Google Shape;17;g2eb052ee323_0_4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eb052ee323_0_78"/>
          <p:cNvSpPr txBox="1">
            <a:spLocks noGrp="1"/>
          </p:cNvSpPr>
          <p:nvPr>
            <p:ph type="title" hasCustomPrompt="1"/>
          </p:nvPr>
        </p:nvSpPr>
        <p:spPr>
          <a:xfrm>
            <a:off x="415600" y="1557233"/>
            <a:ext cx="11360700" cy="264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700"/>
              <a:buNone/>
              <a:defRPr sz="147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g2eb052ee323_0_78"/>
          <p:cNvSpPr txBox="1">
            <a:spLocks noGrp="1"/>
          </p:cNvSpPr>
          <p:nvPr>
            <p:ph type="body" idx="1"/>
          </p:nvPr>
        </p:nvSpPr>
        <p:spPr>
          <a:xfrm>
            <a:off x="415600" y="4299000"/>
            <a:ext cx="11360700" cy="142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g2eb052ee323_0_7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eb052ee323_0_8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b052ee323_0_8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g2eb052ee323_0_84"/>
          <p:cNvSpPr txBox="1">
            <a:spLocks noGrp="1"/>
          </p:cNvSpPr>
          <p:nvPr>
            <p:ph type="body" idx="1"/>
          </p:nvPr>
        </p:nvSpPr>
        <p:spPr>
          <a:xfrm>
            <a:off x="1097280" y="2120900"/>
            <a:ext cx="4639800" cy="37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g2eb052ee323_0_84"/>
          <p:cNvSpPr txBox="1">
            <a:spLocks noGrp="1"/>
          </p:cNvSpPr>
          <p:nvPr>
            <p:ph type="body" idx="2"/>
          </p:nvPr>
        </p:nvSpPr>
        <p:spPr>
          <a:xfrm>
            <a:off x="6515944" y="2120900"/>
            <a:ext cx="4639800" cy="37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g2eb052ee323_0_84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g2eb052ee323_0_84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g2eb052ee323_0_84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eb052ee323_0_9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g2eb052ee323_0_91"/>
          <p:cNvSpPr txBox="1"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 rtl="0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  <a:defRPr/>
            </a:lvl2pPr>
            <a:lvl3pPr marL="1371600" lvl="2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■"/>
              <a:defRPr/>
            </a:lvl3pPr>
            <a:lvl4pPr marL="1828800" lvl="3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●"/>
              <a:defRPr/>
            </a:lvl4pPr>
            <a:lvl5pPr marL="2286000" lvl="4" indent="-3429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F3F3F"/>
              </a:buClr>
              <a:buSzPts val="1800"/>
              <a:buChar char="○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g2eb052ee323_0_91"/>
          <p:cNvSpPr txBox="1">
            <a:spLocks noGrp="1"/>
          </p:cNvSpPr>
          <p:nvPr>
            <p:ph type="dt" idx="10"/>
          </p:nvPr>
        </p:nvSpPr>
        <p:spPr>
          <a:xfrm>
            <a:off x="8218426" y="6446838"/>
            <a:ext cx="258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g2eb052ee323_0_91"/>
          <p:cNvSpPr txBox="1">
            <a:spLocks noGrp="1"/>
          </p:cNvSpPr>
          <p:nvPr>
            <p:ph type="ftr" idx="11"/>
          </p:nvPr>
        </p:nvSpPr>
        <p:spPr>
          <a:xfrm>
            <a:off x="1097279" y="6446838"/>
            <a:ext cx="6818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g2eb052ee323_0_91"/>
          <p:cNvSpPr txBox="1">
            <a:spLocks noGrp="1"/>
          </p:cNvSpPr>
          <p:nvPr>
            <p:ph type="sldNum" idx="12"/>
          </p:nvPr>
        </p:nvSpPr>
        <p:spPr>
          <a:xfrm>
            <a:off x="10993582" y="6446838"/>
            <a:ext cx="7800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2eb052ee323_0_46"/>
          <p:cNvSpPr txBox="1">
            <a:spLocks noGrp="1"/>
          </p:cNvSpPr>
          <p:nvPr>
            <p:ph type="title"/>
          </p:nvPr>
        </p:nvSpPr>
        <p:spPr>
          <a:xfrm>
            <a:off x="415600" y="3307400"/>
            <a:ext cx="10819200" cy="32613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100"/>
              <a:buNone/>
              <a:defRPr sz="9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g2eb052ee323_0_4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2eb052ee323_0_4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g2eb052ee323_0_4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g2eb052ee323_0_4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2eb052ee323_0_5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g2eb052ee323_0_5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g2eb052ee323_0_53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9" name="Google Shape;29;g2eb052ee323_0_5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2eb052ee323_0_5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g2eb052ee323_0_5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2eb052ee323_0_61"/>
          <p:cNvSpPr txBox="1">
            <a:spLocks noGrp="1"/>
          </p:cNvSpPr>
          <p:nvPr>
            <p:ph type="title"/>
          </p:nvPr>
        </p:nvSpPr>
        <p:spPr>
          <a:xfrm>
            <a:off x="415600" y="8424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5" name="Google Shape;35;g2eb052ee323_0_61"/>
          <p:cNvSpPr txBox="1">
            <a:spLocks noGrp="1"/>
          </p:cNvSpPr>
          <p:nvPr>
            <p:ph type="body" idx="1"/>
          </p:nvPr>
        </p:nvSpPr>
        <p:spPr>
          <a:xfrm>
            <a:off x="415600" y="1987833"/>
            <a:ext cx="3744000" cy="410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6" name="Google Shape;36;g2eb052ee323_0_6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2eb052ee323_0_65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578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g2eb052ee323_0_6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2eb052ee323_0_68"/>
          <p:cNvSpPr/>
          <p:nvPr/>
        </p:nvSpPr>
        <p:spPr>
          <a:xfrm>
            <a:off x="6096000" y="133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2" name="Google Shape;42;g2eb052ee323_0_68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3" name="Google Shape;43;g2eb052ee323_0_68"/>
          <p:cNvSpPr txBox="1">
            <a:spLocks noGrp="1"/>
          </p:cNvSpPr>
          <p:nvPr>
            <p:ph type="title"/>
          </p:nvPr>
        </p:nvSpPr>
        <p:spPr>
          <a:xfrm>
            <a:off x="354000" y="1834132"/>
            <a:ext cx="5393700" cy="2069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>
            <a:endParaRPr/>
          </a:p>
        </p:txBody>
      </p:sp>
      <p:sp>
        <p:nvSpPr>
          <p:cNvPr id="44" name="Google Shape;44;g2eb052ee323_0_68"/>
          <p:cNvSpPr txBox="1">
            <a:spLocks noGrp="1"/>
          </p:cNvSpPr>
          <p:nvPr>
            <p:ph type="subTitle" idx="1"/>
          </p:nvPr>
        </p:nvSpPr>
        <p:spPr>
          <a:xfrm>
            <a:off x="354000" y="3974834"/>
            <a:ext cx="5393700" cy="179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g2eb052ee323_0_68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g2eb052ee323_0_6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eb052ee323_0_75"/>
          <p:cNvSpPr txBox="1">
            <a:spLocks noGrp="1"/>
          </p:cNvSpPr>
          <p:nvPr>
            <p:ph type="body" idx="1"/>
          </p:nvPr>
        </p:nvSpPr>
        <p:spPr>
          <a:xfrm>
            <a:off x="426000" y="5644967"/>
            <a:ext cx="7998300" cy="798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9" name="Google Shape;49;g2eb052ee323_0_7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eb052ee323_0_3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sz="4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sz="4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sz="4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sz="4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sz="4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sz="4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sz="4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sz="4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lfa Slab One"/>
              <a:buNone/>
              <a:defRPr sz="4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11" name="Google Shape;11;g2eb052ee323_0_3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roxima Nova"/>
              <a:buChar char="●"/>
              <a:defRPr sz="24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○"/>
              <a:defRPr sz="19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■"/>
              <a:defRPr sz="19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●"/>
              <a:defRPr sz="19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○"/>
              <a:defRPr sz="19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■"/>
              <a:defRPr sz="19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●"/>
              <a:defRPr sz="19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○"/>
              <a:defRPr sz="19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Proxima Nova"/>
              <a:buChar char="■"/>
              <a:defRPr sz="19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2" name="Google Shape;12;g2eb052ee323_0_3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"/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"/>
          <p:cNvSpPr txBox="1">
            <a:spLocks noGrp="1"/>
          </p:cNvSpPr>
          <p:nvPr>
            <p:ph type="ctrTitle"/>
          </p:nvPr>
        </p:nvSpPr>
        <p:spPr>
          <a:xfrm>
            <a:off x="6785400" y="86700"/>
            <a:ext cx="5178000" cy="34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7200"/>
              <a:buFont typeface="Geo"/>
              <a:buNone/>
            </a:pPr>
            <a:r>
              <a:rPr lang="en-GB" sz="59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Customer satisfaction E-commerce</a:t>
            </a:r>
            <a:endParaRPr sz="59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p1"/>
          <p:cNvSpPr txBox="1">
            <a:spLocks noGrp="1"/>
          </p:cNvSpPr>
          <p:nvPr>
            <p:ph type="subTitle" idx="1"/>
          </p:nvPr>
        </p:nvSpPr>
        <p:spPr>
          <a:xfrm>
            <a:off x="6515325" y="4456250"/>
            <a:ext cx="4836900" cy="23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5720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28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PRESENTED BY</a:t>
            </a:r>
            <a:endParaRPr sz="28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40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TEAM 4</a:t>
            </a:r>
            <a:endParaRPr sz="40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28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ANASTASIA YANEVA</a:t>
            </a:r>
            <a:endParaRPr sz="28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GB" sz="28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EVGENIYA TASHEVA</a:t>
            </a:r>
            <a:endParaRPr sz="28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GB" sz="28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RAYNA PAVLOVA</a:t>
            </a:r>
            <a:endParaRPr sz="28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01" y="10"/>
            <a:ext cx="6095999" cy="68579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" name="Google Shape;78;p1"/>
          <p:cNvCxnSpPr/>
          <p:nvPr/>
        </p:nvCxnSpPr>
        <p:spPr>
          <a:xfrm>
            <a:off x="6805053" y="4294754"/>
            <a:ext cx="438912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g2eb2b73e68c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5125" y="864275"/>
            <a:ext cx="7500250" cy="413807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g2eb2b73e68c_0_7"/>
          <p:cNvSpPr txBox="1"/>
          <p:nvPr/>
        </p:nvSpPr>
        <p:spPr>
          <a:xfrm>
            <a:off x="5154892" y="4996200"/>
            <a:ext cx="5845800" cy="17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Top phrases in review messages &amp; titles</a:t>
            </a:r>
            <a:endParaRPr sz="1800"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('delivered', 'well', 'before', 'deadline')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('still', 'not', 'received', 'product')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('came', 'with', 'defect')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('I want', 'my', 'money', 'back')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g2eb2b73e68c_0_7"/>
          <p:cNvSpPr txBox="1"/>
          <p:nvPr/>
        </p:nvSpPr>
        <p:spPr>
          <a:xfrm>
            <a:off x="423925" y="2340000"/>
            <a:ext cx="3584100" cy="42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37% of all orders have review messages</a:t>
            </a:r>
            <a:endParaRPr sz="240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Most dissatisfied customers leave messages 73,5% of the time</a:t>
            </a:r>
            <a:endParaRPr sz="240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262626"/>
                </a:solidFill>
                <a:latin typeface="Roboto"/>
                <a:ea typeface="Roboto"/>
                <a:cs typeface="Roboto"/>
                <a:sym typeface="Roboto"/>
              </a:rPr>
              <a:t>Vice versa, very satisfied customers - just 30% of the time. </a:t>
            </a:r>
            <a:endParaRPr sz="2400">
              <a:solidFill>
                <a:srgbClr val="26262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g2eb2b73e68c_0_7"/>
          <p:cNvSpPr txBox="1">
            <a:spLocks noGrp="1"/>
          </p:cNvSpPr>
          <p:nvPr>
            <p:ph type="subTitle" idx="4294967295"/>
          </p:nvPr>
        </p:nvSpPr>
        <p:spPr>
          <a:xfrm>
            <a:off x="5704500" y="6457600"/>
            <a:ext cx="64875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Key drivers of customer satisfaction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g2eb2b73e68c_0_7"/>
          <p:cNvSpPr txBox="1"/>
          <p:nvPr/>
        </p:nvSpPr>
        <p:spPr>
          <a:xfrm>
            <a:off x="267850" y="230025"/>
            <a:ext cx="11924100" cy="8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Review messages</a:t>
            </a:r>
            <a:r>
              <a:rPr lang="en-GB" sz="29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 - direct information from dissatisfied customers</a:t>
            </a:r>
            <a:endParaRPr sz="29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g2eb052ee323_0_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2823613"/>
            <a:ext cx="12039601" cy="3546628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2eb052ee323_0_216"/>
          <p:cNvSpPr txBox="1"/>
          <p:nvPr/>
        </p:nvSpPr>
        <p:spPr>
          <a:xfrm>
            <a:off x="10515600" y="5638800"/>
            <a:ext cx="1672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8" name="Google Shape;208;g2eb052ee323_0_216"/>
          <p:cNvSpPr txBox="1">
            <a:spLocks noGrp="1"/>
          </p:cNvSpPr>
          <p:nvPr>
            <p:ph type="subTitle" idx="4294967295"/>
          </p:nvPr>
        </p:nvSpPr>
        <p:spPr>
          <a:xfrm>
            <a:off x="9623975" y="6264575"/>
            <a:ext cx="22680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Findings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g2eb052ee323_0_2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77250" y="245975"/>
            <a:ext cx="3090900" cy="2621388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2eb052ee323_0_216"/>
          <p:cNvSpPr txBox="1"/>
          <p:nvPr/>
        </p:nvSpPr>
        <p:spPr>
          <a:xfrm>
            <a:off x="4412250" y="6345300"/>
            <a:ext cx="33675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2949 customers (6244 orders)</a:t>
            </a:r>
            <a:endParaRPr sz="12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g2eb052ee323_0_216"/>
          <p:cNvSpPr txBox="1"/>
          <p:nvPr/>
        </p:nvSpPr>
        <p:spPr>
          <a:xfrm>
            <a:off x="8548650" y="6086725"/>
            <a:ext cx="16722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7661 orders</a:t>
            </a:r>
            <a:endParaRPr sz="12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g2eb052ee323_0_216"/>
          <p:cNvSpPr txBox="1"/>
          <p:nvPr/>
        </p:nvSpPr>
        <p:spPr>
          <a:xfrm>
            <a:off x="369300" y="6269100"/>
            <a:ext cx="18732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9690 orders</a:t>
            </a:r>
            <a:endParaRPr sz="12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g2eb052ee323_0_216"/>
          <p:cNvSpPr txBox="1"/>
          <p:nvPr/>
        </p:nvSpPr>
        <p:spPr>
          <a:xfrm>
            <a:off x="480225" y="322175"/>
            <a:ext cx="6933000" cy="23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Special cases </a:t>
            </a:r>
            <a:endParaRPr sz="29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Orders with &gt; 1 item</a:t>
            </a:r>
            <a:endParaRPr sz="29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Customers with &gt; 1 order</a:t>
            </a:r>
            <a:endParaRPr sz="29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3716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Delayed orders</a:t>
            </a:r>
            <a:endParaRPr sz="29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" name="Google Shape;214;g2eb052ee323_0_216"/>
          <p:cNvSpPr txBox="1"/>
          <p:nvPr/>
        </p:nvSpPr>
        <p:spPr>
          <a:xfrm>
            <a:off x="4678425" y="695425"/>
            <a:ext cx="3367500" cy="2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5" name="Google Shape;215;g2eb052ee323_0_216"/>
          <p:cNvSpPr txBox="1"/>
          <p:nvPr/>
        </p:nvSpPr>
        <p:spPr>
          <a:xfrm>
            <a:off x="8639750" y="2823625"/>
            <a:ext cx="35712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total number:  orders 98672 , customers 95379</a:t>
            </a:r>
            <a:endParaRPr sz="120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g2eb052ee323_0_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71600"/>
            <a:ext cx="11887199" cy="5037908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g2eb052ee323_0_282"/>
          <p:cNvSpPr txBox="1">
            <a:spLocks noGrp="1"/>
          </p:cNvSpPr>
          <p:nvPr>
            <p:ph type="subTitle" idx="4294967295"/>
          </p:nvPr>
        </p:nvSpPr>
        <p:spPr>
          <a:xfrm>
            <a:off x="9623975" y="6416975"/>
            <a:ext cx="22680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Findings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g2eb052ee323_0_282"/>
          <p:cNvSpPr txBox="1"/>
          <p:nvPr/>
        </p:nvSpPr>
        <p:spPr>
          <a:xfrm>
            <a:off x="267850" y="230025"/>
            <a:ext cx="11924100" cy="8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Estimation time by product categories</a:t>
            </a:r>
            <a:endParaRPr sz="29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g2eb052ee323_0_2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43000"/>
            <a:ext cx="11887201" cy="496901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g2eb052ee323_0_289"/>
          <p:cNvSpPr txBox="1">
            <a:spLocks noGrp="1"/>
          </p:cNvSpPr>
          <p:nvPr>
            <p:ph type="subTitle" idx="4294967295"/>
          </p:nvPr>
        </p:nvSpPr>
        <p:spPr>
          <a:xfrm>
            <a:off x="9623975" y="6416975"/>
            <a:ext cx="22680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Findings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g2eb052ee323_0_289"/>
          <p:cNvSpPr txBox="1"/>
          <p:nvPr/>
        </p:nvSpPr>
        <p:spPr>
          <a:xfrm>
            <a:off x="267850" y="230025"/>
            <a:ext cx="11924100" cy="8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Estimation time by product weight</a:t>
            </a:r>
            <a:endParaRPr sz="29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g2eb052ee323_0_3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47800"/>
            <a:ext cx="11649075" cy="4810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2eb052ee323_0_305"/>
          <p:cNvSpPr txBox="1">
            <a:spLocks noGrp="1"/>
          </p:cNvSpPr>
          <p:nvPr>
            <p:ph type="subTitle" idx="4294967295"/>
          </p:nvPr>
        </p:nvSpPr>
        <p:spPr>
          <a:xfrm>
            <a:off x="9623975" y="6416975"/>
            <a:ext cx="22680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Findings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" name="Google Shape;239;g2eb052ee323_0_305"/>
          <p:cNvSpPr txBox="1"/>
          <p:nvPr/>
        </p:nvSpPr>
        <p:spPr>
          <a:xfrm>
            <a:off x="267900" y="448750"/>
            <a:ext cx="8658300" cy="8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Order satisfaction by customer state (80 % / 20 %)</a:t>
            </a:r>
            <a:endParaRPr sz="29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g2eb2b73e68c_0_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143000"/>
            <a:ext cx="11963401" cy="510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g2eb2b73e68c_0_41"/>
          <p:cNvSpPr txBox="1">
            <a:spLocks noGrp="1"/>
          </p:cNvSpPr>
          <p:nvPr>
            <p:ph type="subTitle" idx="4294967295"/>
          </p:nvPr>
        </p:nvSpPr>
        <p:spPr>
          <a:xfrm>
            <a:off x="9623975" y="6416975"/>
            <a:ext cx="22680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Findings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g2eb2b73e68c_0_41"/>
          <p:cNvSpPr txBox="1"/>
          <p:nvPr/>
        </p:nvSpPr>
        <p:spPr>
          <a:xfrm>
            <a:off x="267900" y="296350"/>
            <a:ext cx="11420100" cy="8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Delivery days over time (estimated, delivered, carrier days)</a:t>
            </a:r>
            <a:endParaRPr sz="29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g2eb052ee323_0_2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846850"/>
            <a:ext cx="12039600" cy="589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2eb052ee323_0_296"/>
          <p:cNvSpPr txBox="1">
            <a:spLocks noGrp="1"/>
          </p:cNvSpPr>
          <p:nvPr>
            <p:ph type="subTitle" idx="4294967295"/>
          </p:nvPr>
        </p:nvSpPr>
        <p:spPr>
          <a:xfrm>
            <a:off x="9700175" y="6264575"/>
            <a:ext cx="22680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Findings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5" name="Google Shape;255;g2eb052ee323_0_296"/>
          <p:cNvSpPr txBox="1"/>
          <p:nvPr/>
        </p:nvSpPr>
        <p:spPr>
          <a:xfrm>
            <a:off x="267900" y="296350"/>
            <a:ext cx="11420100" cy="8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Delivery days over distance (same or different state)</a:t>
            </a:r>
            <a:endParaRPr sz="29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eb2b73e68c_0_71"/>
          <p:cNvSpPr txBox="1">
            <a:spLocks noGrp="1"/>
          </p:cNvSpPr>
          <p:nvPr>
            <p:ph type="subTitle" idx="4294967295"/>
          </p:nvPr>
        </p:nvSpPr>
        <p:spPr>
          <a:xfrm>
            <a:off x="7671975" y="6172200"/>
            <a:ext cx="41799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2" name="Google Shape;262;g2eb2b73e68c_0_71"/>
          <p:cNvSpPr txBox="1"/>
          <p:nvPr/>
        </p:nvSpPr>
        <p:spPr>
          <a:xfrm>
            <a:off x="471150" y="765850"/>
            <a:ext cx="6587400" cy="24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700"/>
              <a:buFont typeface="Roboto"/>
              <a:buChar char="★"/>
            </a:pPr>
            <a:r>
              <a:rPr lang="en-GB" sz="27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Improve delivery time estimates</a:t>
            </a:r>
            <a:endParaRPr sz="27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700"/>
              <a:buFont typeface="Roboto"/>
              <a:buChar char="★"/>
            </a:pPr>
            <a:r>
              <a:rPr lang="en-GB" sz="27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Optimize carrier delivery time</a:t>
            </a:r>
            <a:endParaRPr sz="27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2700"/>
              <a:buFont typeface="Roboto"/>
              <a:buChar char="★"/>
            </a:pPr>
            <a:r>
              <a:rPr lang="en-GB" sz="27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Predefined review message titles</a:t>
            </a:r>
            <a:endParaRPr sz="27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3" name="Google Shape;263;g2eb2b73e68c_0_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7000" y="765850"/>
            <a:ext cx="4798700" cy="406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g2eb2b73e68c_0_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" y="3613525"/>
            <a:ext cx="5686425" cy="2853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eb2b73e68c_0_79"/>
          <p:cNvSpPr txBox="1"/>
          <p:nvPr/>
        </p:nvSpPr>
        <p:spPr>
          <a:xfrm>
            <a:off x="2914650" y="3756025"/>
            <a:ext cx="8636100" cy="9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9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1" name="Google Shape;271;g2eb2b73e68c_0_79"/>
          <p:cNvPicPr preferRelativeResize="0"/>
          <p:nvPr/>
        </p:nvPicPr>
        <p:blipFill rotWithShape="1">
          <a:blip r:embed="rId3">
            <a:alphaModFix/>
          </a:blip>
          <a:srcRect l="-593"/>
          <a:stretch/>
        </p:blipFill>
        <p:spPr>
          <a:xfrm>
            <a:off x="559550" y="625675"/>
            <a:ext cx="10861075" cy="590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g2eb052ee323_0_12"/>
          <p:cNvPicPr preferRelativeResize="0"/>
          <p:nvPr/>
        </p:nvPicPr>
        <p:blipFill rotWithShape="1">
          <a:blip r:embed="rId3">
            <a:alphaModFix/>
          </a:blip>
          <a:srcRect l="11964" b="49341"/>
          <a:stretch/>
        </p:blipFill>
        <p:spPr>
          <a:xfrm>
            <a:off x="0" y="4469700"/>
            <a:ext cx="12192000" cy="238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g2eb052ee323_0_12"/>
          <p:cNvSpPr txBox="1"/>
          <p:nvPr/>
        </p:nvSpPr>
        <p:spPr>
          <a:xfrm>
            <a:off x="5562600" y="3429000"/>
            <a:ext cx="1143000" cy="45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6" name="Google Shape;86;g2eb052ee323_0_12"/>
          <p:cNvSpPr txBox="1">
            <a:spLocks noGrp="1"/>
          </p:cNvSpPr>
          <p:nvPr>
            <p:ph type="ctrTitle"/>
          </p:nvPr>
        </p:nvSpPr>
        <p:spPr>
          <a:xfrm>
            <a:off x="1447800" y="76200"/>
            <a:ext cx="10058400" cy="3566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1 Data Overview</a:t>
            </a:r>
            <a:endParaRPr sz="45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2 Statistical Analysis</a:t>
            </a:r>
            <a:endParaRPr sz="45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3 Findings</a:t>
            </a:r>
            <a:endParaRPr sz="45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4 Recommendations</a:t>
            </a:r>
            <a:endParaRPr sz="51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g2eb052ee323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9025" y="1071475"/>
            <a:ext cx="6424825" cy="544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2eb052ee323_0_18"/>
          <p:cNvSpPr txBox="1">
            <a:spLocks noGrp="1"/>
          </p:cNvSpPr>
          <p:nvPr>
            <p:ph type="subTitle" idx="1"/>
          </p:nvPr>
        </p:nvSpPr>
        <p:spPr>
          <a:xfrm>
            <a:off x="8320775" y="6051800"/>
            <a:ext cx="36531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Data overview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g2eb052ee323_0_18"/>
          <p:cNvSpPr txBox="1"/>
          <p:nvPr/>
        </p:nvSpPr>
        <p:spPr>
          <a:xfrm>
            <a:off x="2286000" y="914400"/>
            <a:ext cx="50292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3F3F3F"/>
              </a:solidFill>
            </a:endParaRPr>
          </a:p>
        </p:txBody>
      </p:sp>
      <p:sp>
        <p:nvSpPr>
          <p:cNvPr id="120" name="Google Shape;120;g2eb052ee323_0_18"/>
          <p:cNvSpPr txBox="1"/>
          <p:nvPr/>
        </p:nvSpPr>
        <p:spPr>
          <a:xfrm>
            <a:off x="6096000" y="298975"/>
            <a:ext cx="55578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Overall satisfaction level = 77%</a:t>
            </a:r>
            <a:endParaRPr sz="30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eb052ee323_0_177"/>
          <p:cNvSpPr txBox="1"/>
          <p:nvPr/>
        </p:nvSpPr>
        <p:spPr>
          <a:xfrm>
            <a:off x="2286000" y="914400"/>
            <a:ext cx="50292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3F3F3F"/>
              </a:solidFill>
            </a:endParaRPr>
          </a:p>
        </p:txBody>
      </p:sp>
      <p:sp>
        <p:nvSpPr>
          <p:cNvPr id="136" name="Google Shape;136;g2eb052ee323_0_177"/>
          <p:cNvSpPr txBox="1"/>
          <p:nvPr/>
        </p:nvSpPr>
        <p:spPr>
          <a:xfrm>
            <a:off x="5486400" y="3429000"/>
            <a:ext cx="1219200" cy="45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7" name="Google Shape;137;g2eb052ee323_0_177"/>
          <p:cNvSpPr txBox="1"/>
          <p:nvPr/>
        </p:nvSpPr>
        <p:spPr>
          <a:xfrm>
            <a:off x="4518450" y="76200"/>
            <a:ext cx="59919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Satisfaction by product category</a:t>
            </a:r>
            <a:endParaRPr sz="30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g2eb052ee323_0_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675" y="685800"/>
            <a:ext cx="12115800" cy="5867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g2eb052ee323_0_177"/>
          <p:cNvSpPr txBox="1"/>
          <p:nvPr/>
        </p:nvSpPr>
        <p:spPr>
          <a:xfrm>
            <a:off x="5105400" y="2667000"/>
            <a:ext cx="7104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0" name="Google Shape;140;g2eb052ee323_0_177"/>
          <p:cNvSpPr txBox="1">
            <a:spLocks noGrp="1"/>
          </p:cNvSpPr>
          <p:nvPr>
            <p:ph type="subTitle" idx="1"/>
          </p:nvPr>
        </p:nvSpPr>
        <p:spPr>
          <a:xfrm>
            <a:off x="8320775" y="6051800"/>
            <a:ext cx="36531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Data overview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eb052ee323_0_160"/>
          <p:cNvSpPr txBox="1"/>
          <p:nvPr/>
        </p:nvSpPr>
        <p:spPr>
          <a:xfrm>
            <a:off x="2286000" y="914400"/>
            <a:ext cx="5029200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3F3F3F"/>
              </a:solidFill>
            </a:endParaRPr>
          </a:p>
        </p:txBody>
      </p:sp>
      <p:sp>
        <p:nvSpPr>
          <p:cNvPr id="147" name="Google Shape;147;g2eb052ee323_0_160"/>
          <p:cNvSpPr txBox="1"/>
          <p:nvPr/>
        </p:nvSpPr>
        <p:spPr>
          <a:xfrm>
            <a:off x="5486400" y="3429000"/>
            <a:ext cx="1219200" cy="45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8" name="Google Shape;148;g2eb052ee323_0_160"/>
          <p:cNvSpPr txBox="1"/>
          <p:nvPr/>
        </p:nvSpPr>
        <p:spPr>
          <a:xfrm>
            <a:off x="3119525" y="304800"/>
            <a:ext cx="5201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Orders time distribution</a:t>
            </a:r>
            <a:endParaRPr sz="30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9" name="Google Shape;149;g2eb052ee323_0_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98800"/>
            <a:ext cx="11887201" cy="479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2eb052ee323_0_160"/>
          <p:cNvSpPr txBox="1">
            <a:spLocks noGrp="1"/>
          </p:cNvSpPr>
          <p:nvPr>
            <p:ph type="subTitle" idx="1"/>
          </p:nvPr>
        </p:nvSpPr>
        <p:spPr>
          <a:xfrm>
            <a:off x="8320775" y="6051800"/>
            <a:ext cx="36531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Data overview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g2eb052ee323_0_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200" y="609600"/>
            <a:ext cx="11582400" cy="609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2eb052ee323_0_169"/>
          <p:cNvSpPr txBox="1"/>
          <p:nvPr/>
        </p:nvSpPr>
        <p:spPr>
          <a:xfrm>
            <a:off x="2057400" y="0"/>
            <a:ext cx="83820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Orders by customer / seller state</a:t>
            </a:r>
            <a:endParaRPr sz="30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g2eb052ee323_0_169"/>
          <p:cNvSpPr txBox="1">
            <a:spLocks noGrp="1"/>
          </p:cNvSpPr>
          <p:nvPr>
            <p:ph type="subTitle" idx="1"/>
          </p:nvPr>
        </p:nvSpPr>
        <p:spPr>
          <a:xfrm>
            <a:off x="8320775" y="6051800"/>
            <a:ext cx="36531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Data overview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eb052ee323_0_199"/>
          <p:cNvSpPr txBox="1">
            <a:spLocks noGrp="1"/>
          </p:cNvSpPr>
          <p:nvPr>
            <p:ph type="subTitle" idx="1"/>
          </p:nvPr>
        </p:nvSpPr>
        <p:spPr>
          <a:xfrm>
            <a:off x="853075" y="663250"/>
            <a:ext cx="10058400" cy="77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What affects customer satisfaction?</a:t>
            </a:r>
            <a:endParaRPr sz="33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g2eb052ee323_0_199"/>
          <p:cNvSpPr txBox="1"/>
          <p:nvPr/>
        </p:nvSpPr>
        <p:spPr>
          <a:xfrm>
            <a:off x="5486400" y="3429000"/>
            <a:ext cx="1219200" cy="45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66" name="Google Shape;166;g2eb052ee323_0_199"/>
          <p:cNvPicPr preferRelativeResize="0"/>
          <p:nvPr/>
        </p:nvPicPr>
        <p:blipFill rotWithShape="1">
          <a:blip r:embed="rId3">
            <a:alphaModFix/>
          </a:blip>
          <a:srcRect r="49578"/>
          <a:stretch/>
        </p:blipFill>
        <p:spPr>
          <a:xfrm rot="10800000">
            <a:off x="1386475" y="1952077"/>
            <a:ext cx="3650125" cy="439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2eb052ee323_0_199"/>
          <p:cNvSpPr txBox="1"/>
          <p:nvPr/>
        </p:nvSpPr>
        <p:spPr>
          <a:xfrm>
            <a:off x="6096000" y="2015588"/>
            <a:ext cx="53340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262626"/>
                </a:solidFill>
                <a:latin typeface="Proxima Nova"/>
                <a:ea typeface="Proxima Nova"/>
                <a:cs typeface="Proxima Nova"/>
                <a:sym typeface="Proxima Nova"/>
              </a:rPr>
              <a:t>Is it the price?</a:t>
            </a:r>
            <a:endParaRPr sz="4000">
              <a:solidFill>
                <a:srgbClr val="26262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rgbClr val="26262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262626"/>
                </a:solidFill>
                <a:latin typeface="Proxima Nova"/>
                <a:ea typeface="Proxima Nova"/>
                <a:cs typeface="Proxima Nova"/>
                <a:sym typeface="Proxima Nova"/>
              </a:rPr>
              <a:t>Is it product quality?</a:t>
            </a:r>
            <a:endParaRPr sz="4000">
              <a:solidFill>
                <a:srgbClr val="26262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rgbClr val="26262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solidFill>
                  <a:srgbClr val="262626"/>
                </a:solidFill>
                <a:latin typeface="Proxima Nova"/>
                <a:ea typeface="Proxima Nova"/>
                <a:cs typeface="Proxima Nova"/>
                <a:sym typeface="Proxima Nova"/>
              </a:rPr>
              <a:t>Is it the delivery time?</a:t>
            </a:r>
            <a:endParaRPr sz="4000">
              <a:solidFill>
                <a:srgbClr val="26262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e7a9667872_0_0"/>
          <p:cNvSpPr txBox="1"/>
          <p:nvPr/>
        </p:nvSpPr>
        <p:spPr>
          <a:xfrm>
            <a:off x="10744200" y="3886200"/>
            <a:ext cx="1495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4" name="Google Shape;174;g2e7a966787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066800"/>
            <a:ext cx="3962399" cy="236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2e7a9667872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0400" y="685800"/>
            <a:ext cx="4648200" cy="373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2e7a9667872_0_0"/>
          <p:cNvSpPr txBox="1"/>
          <p:nvPr/>
        </p:nvSpPr>
        <p:spPr>
          <a:xfrm>
            <a:off x="7086600" y="3657600"/>
            <a:ext cx="4495800" cy="533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Actual delivery in days before estimated delivery date</a:t>
            </a:r>
            <a:endParaRPr sz="1800" b="1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7" name="Google Shape;177;g2e7a9667872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1200" y="4114800"/>
            <a:ext cx="3505200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g2e7a9667872_0_0"/>
          <p:cNvSpPr txBox="1"/>
          <p:nvPr/>
        </p:nvSpPr>
        <p:spPr>
          <a:xfrm>
            <a:off x="6096000" y="4723975"/>
            <a:ext cx="5638800" cy="12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Delivery days</a:t>
            </a:r>
            <a:r>
              <a:rPr lang="en-GB" sz="3000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 - key driver for customer satisfaction</a:t>
            </a:r>
            <a:endParaRPr sz="3000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g2e7a9667872_0_0"/>
          <p:cNvSpPr txBox="1"/>
          <p:nvPr/>
        </p:nvSpPr>
        <p:spPr>
          <a:xfrm>
            <a:off x="533400" y="3276600"/>
            <a:ext cx="54102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Growing number of orders prediction</a:t>
            </a:r>
            <a:endParaRPr sz="2100" b="1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g2e7a9667872_0_0"/>
          <p:cNvSpPr txBox="1">
            <a:spLocks noGrp="1"/>
          </p:cNvSpPr>
          <p:nvPr>
            <p:ph type="subTitle" idx="4294967295"/>
          </p:nvPr>
        </p:nvSpPr>
        <p:spPr>
          <a:xfrm>
            <a:off x="-5250" y="0"/>
            <a:ext cx="64875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Key drivers of customer satisfaction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eb2b73e68c_0_55"/>
          <p:cNvSpPr txBox="1"/>
          <p:nvPr/>
        </p:nvSpPr>
        <p:spPr>
          <a:xfrm>
            <a:off x="10744200" y="3886200"/>
            <a:ext cx="1495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7" name="Google Shape;187;g2eb2b73e68c_0_55"/>
          <p:cNvPicPr preferRelativeResize="0"/>
          <p:nvPr/>
        </p:nvPicPr>
        <p:blipFill rotWithShape="1">
          <a:blip r:embed="rId3">
            <a:alphaModFix/>
          </a:blip>
          <a:srcRect r="21482"/>
          <a:stretch/>
        </p:blipFill>
        <p:spPr>
          <a:xfrm>
            <a:off x="0" y="952725"/>
            <a:ext cx="7443690" cy="533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2eb2b73e68c_0_55"/>
          <p:cNvSpPr txBox="1"/>
          <p:nvPr/>
        </p:nvSpPr>
        <p:spPr>
          <a:xfrm>
            <a:off x="281550" y="165225"/>
            <a:ext cx="11628900" cy="10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0B5394"/>
                </a:solidFill>
                <a:latin typeface="Proxima Nova"/>
                <a:ea typeface="Proxima Nova"/>
                <a:cs typeface="Proxima Nova"/>
                <a:sym typeface="Proxima Nova"/>
              </a:rPr>
              <a:t>Significant categorical data:</a:t>
            </a:r>
            <a:endParaRPr sz="3100">
              <a:solidFill>
                <a:srgbClr val="0B539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 b="1">
                <a:solidFill>
                  <a:srgbClr val="0B5394"/>
                </a:solidFill>
                <a:latin typeface="Proxima Nova"/>
                <a:ea typeface="Proxima Nova"/>
                <a:cs typeface="Proxima Nova"/>
                <a:sym typeface="Proxima Nova"/>
              </a:rPr>
              <a:t>Product category and Location (seller_state, customer_state)</a:t>
            </a:r>
            <a:endParaRPr sz="3100" b="1">
              <a:solidFill>
                <a:srgbClr val="0B539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9" name="Google Shape;189;g2eb2b73e68c_0_55"/>
          <p:cNvSpPr txBox="1">
            <a:spLocks noGrp="1"/>
          </p:cNvSpPr>
          <p:nvPr>
            <p:ph type="subTitle" idx="4294967295"/>
          </p:nvPr>
        </p:nvSpPr>
        <p:spPr>
          <a:xfrm>
            <a:off x="5704500" y="6289700"/>
            <a:ext cx="6487500" cy="685800"/>
          </a:xfrm>
          <a:prstGeom prst="rect">
            <a:avLst/>
          </a:prstGeom>
          <a:effectLst>
            <a:outerShdw blurRad="57150" dist="19050" dir="4200000" algn="bl" rotWithShape="0">
              <a:srgbClr val="1155CC">
                <a:alpha val="64000"/>
              </a:srgbClr>
            </a:outerShdw>
          </a:effectLst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 i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Key drivers of customer satisfaction</a:t>
            </a:r>
            <a:endParaRPr sz="2800" b="1" i="1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g2eb2b73e68c_0_55"/>
          <p:cNvSpPr txBox="1"/>
          <p:nvPr/>
        </p:nvSpPr>
        <p:spPr>
          <a:xfrm>
            <a:off x="5464900" y="4025575"/>
            <a:ext cx="4870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0B5394"/>
                </a:solidFill>
                <a:latin typeface="Roboto"/>
                <a:ea typeface="Roboto"/>
                <a:cs typeface="Roboto"/>
                <a:sym typeface="Roboto"/>
              </a:rPr>
              <a:t>Sales amount by product category</a:t>
            </a:r>
            <a:endParaRPr sz="2400" b="1">
              <a:solidFill>
                <a:srgbClr val="0B539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1361</Words>
  <Application>Microsoft Office PowerPoint</Application>
  <PresentationFormat>Custom</PresentationFormat>
  <Paragraphs>173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Roboto</vt:lpstr>
      <vt:lpstr>Alfa Slab One</vt:lpstr>
      <vt:lpstr>Geo</vt:lpstr>
      <vt:lpstr>Proxima Nova</vt:lpstr>
      <vt:lpstr>Calibri</vt:lpstr>
      <vt:lpstr>Gameday</vt:lpstr>
      <vt:lpstr>Customer satisfaction E-commerce</vt:lpstr>
      <vt:lpstr>1 Data Overview 2 Statistical Analysis 3 Findings 4 Recommendations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satisfaction E-commerce</dc:title>
  <dc:creator>Annie Yaneva</dc:creator>
  <cp:lastModifiedBy>R&amp;T</cp:lastModifiedBy>
  <cp:revision>1</cp:revision>
  <dcterms:created xsi:type="dcterms:W3CDTF">2024-06-22T16:35:39Z</dcterms:created>
  <dcterms:modified xsi:type="dcterms:W3CDTF">2024-07-10T14:40:33Z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